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46" d="100"/>
          <a:sy n="46" d="100"/>
        </p:scale>
        <p:origin x="-131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BEDF7-00C9-4F83-87E7-59E22B2C8E7D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ADE91-C35D-44B0-BF4A-D3FC67733A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1223417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Есть такая профессия—Родину защищать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4572000" cy="175260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dirty="0" smtClean="0"/>
              <a:t>Наша гордость—наши выпускники—курсанты военных училищ рассказали кадетам об особенностях обучения в их ВУЗах.  </a:t>
            </a:r>
          </a:p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фото 2020-21\выпускники лекции\IMG_37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548217"/>
            <a:ext cx="4033143" cy="2688762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0-21\выпускники лекции\IMG_38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64657"/>
            <a:ext cx="4139952" cy="2759968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0-21\выпускники лекции\IMG_3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88237"/>
            <a:ext cx="4033143" cy="2688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320728" cy="935385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Сталинградская битва</a:t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052736"/>
            <a:ext cx="4176712" cy="2376264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День воинской славы России Разгром немецких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войск в Сталинградской битве кадеты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отметили вместе с четвероклассниками СОШ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№1. Волонтёры расчистили памятник от снега,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провели с младшими школьниками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Тематический митинг. Ребята возложили к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Вечному огню цветы, в знак памяти о </a:t>
            </a:r>
          </a:p>
          <a:p>
            <a:pPr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погибших воинах. От кадет ребята и жители города получили листовки с описанием битвы за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Сталинград.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СТАЛИНГРАД 2 фев\IMG_20210202_120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1228" y="333375"/>
            <a:ext cx="4091947" cy="3068960"/>
          </a:xfrm>
          <a:prstGeom prst="rect">
            <a:avLst/>
          </a:prstGeom>
          <a:noFill/>
        </p:spPr>
      </p:pic>
      <p:pic>
        <p:nvPicPr>
          <p:cNvPr id="1027" name="Picture 3" descr="C:\Users\user\Desktop\СТАЛИНГРАД 2 фев\IMG_20210202_115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53" y="3537012"/>
            <a:ext cx="3947931" cy="2960948"/>
          </a:xfrm>
          <a:prstGeom prst="rect">
            <a:avLst/>
          </a:prstGeom>
          <a:noFill/>
        </p:spPr>
      </p:pic>
      <p:pic>
        <p:nvPicPr>
          <p:cNvPr id="1028" name="Picture 4" descr="C:\Users\user\Desktop\СТАЛИНГРАД 2 фев\IMG_20210202_1203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446481"/>
            <a:ext cx="4105151" cy="3078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116633"/>
            <a:ext cx="4176712" cy="79208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ЮИД в действии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692696"/>
            <a:ext cx="4032696" cy="2736304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sz="1800" dirty="0" smtClean="0"/>
              <a:t>Юные инспекторы движения провели в школе уроки «Безопасность на дорогах ради безопасности жизни». Ребята вспомнили правила пешехода, ответили на вопросы викторины и получили Памятки безопасного поведения на дороге.</a:t>
            </a:r>
          </a:p>
          <a:p>
            <a:pPr lvl="0" algn="just"/>
            <a:r>
              <a:rPr lang="ru-RU" sz="1800" dirty="0" smtClean="0"/>
              <a:t>Активисты </a:t>
            </a:r>
            <a:r>
              <a:rPr lang="ru-RU" sz="1800" dirty="0" err="1" smtClean="0"/>
              <a:t>информационно-медийного</a:t>
            </a:r>
            <a:r>
              <a:rPr lang="ru-RU" sz="1800" dirty="0" smtClean="0"/>
              <a:t> направления разместили в школьной группе </a:t>
            </a:r>
            <a:r>
              <a:rPr lang="en-US" sz="1800" dirty="0" smtClean="0"/>
              <a:t>VK</a:t>
            </a:r>
            <a:r>
              <a:rPr lang="ru-RU" sz="1800" dirty="0" smtClean="0"/>
              <a:t> «</a:t>
            </a:r>
            <a:r>
              <a:rPr lang="ru-RU" sz="1800" dirty="0" err="1" smtClean="0"/>
              <a:t>Бугульминские</a:t>
            </a:r>
            <a:r>
              <a:rPr lang="ru-RU" sz="1800" dirty="0" smtClean="0"/>
              <a:t> кадеты» плакат «Ребёнок—главный пассажир!» с призывом пристёгивать детей и иметь удерживающие устройства в автомобиле. Предложили разместить личные фото, соответствующие тематике. </a:t>
            </a:r>
          </a:p>
          <a:p>
            <a:pPr lvl="0" algn="just"/>
            <a:r>
              <a:rPr lang="ru-RU" sz="1800" dirty="0" err="1" smtClean="0"/>
              <a:t>ЮИДовцы</a:t>
            </a:r>
            <a:r>
              <a:rPr lang="ru-RU" sz="1800" dirty="0" smtClean="0"/>
              <a:t>  провели экскурсию по микрорайону «Безопасная дорога». Ребята рассмотрели безопасные маршруты до школы и повторили правила пешеходов.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ЮИД фвраль\IMG_20210204_1403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39" y="333375"/>
            <a:ext cx="3961135" cy="2970851"/>
          </a:xfrm>
          <a:prstGeom prst="rect">
            <a:avLst/>
          </a:prstGeom>
          <a:noFill/>
        </p:spPr>
      </p:pic>
      <p:pic>
        <p:nvPicPr>
          <p:cNvPr id="1027" name="Picture 3" descr="C:\Users\user\Desktop\ЮИД фвраль\IMG_20210204_140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53773"/>
            <a:ext cx="3961135" cy="2970851"/>
          </a:xfrm>
          <a:prstGeom prst="rect">
            <a:avLst/>
          </a:prstGeom>
          <a:noFill/>
        </p:spPr>
      </p:pic>
      <p:pic>
        <p:nvPicPr>
          <p:cNvPr id="1028" name="Picture 4" descr="C:\Users\user\Desktop\ЮИД фвраль\IMG-20210208-WA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608116"/>
            <a:ext cx="3888680" cy="2916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764704"/>
            <a:ext cx="4176712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Уроки мужества </a:t>
            </a:r>
            <a:br>
              <a:rPr lang="ru-RU" sz="3200" dirty="0" smtClean="0"/>
            </a:br>
            <a:r>
              <a:rPr lang="ru-RU" sz="3200" dirty="0" smtClean="0"/>
              <a:t>с воинами-интернационалистами</a:t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628800"/>
            <a:ext cx="4032696" cy="18002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На Уроках мужества, о той войне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ребятам рассказали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непосредственные участники событий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в Афганистане, частые гости кадет,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ветераны общества «Боевое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братство».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4097" name="Picture 1" descr="C:\Users\user\Desktop\фото 2020-21\Афганистан\IMG_39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789040"/>
            <a:ext cx="4103378" cy="2735585"/>
          </a:xfrm>
          <a:prstGeom prst="rect">
            <a:avLst/>
          </a:prstGeom>
          <a:noFill/>
        </p:spPr>
      </p:pic>
      <p:pic>
        <p:nvPicPr>
          <p:cNvPr id="4098" name="Picture 2" descr="C:\Users\user\Desktop\фото 2020-21\Афганистан\IMG_3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020" y="308190"/>
            <a:ext cx="4141155" cy="2760770"/>
          </a:xfrm>
          <a:prstGeom prst="rect">
            <a:avLst/>
          </a:prstGeom>
          <a:noFill/>
        </p:spPr>
      </p:pic>
      <p:pic>
        <p:nvPicPr>
          <p:cNvPr id="4099" name="Picture 3" descr="C:\Users\user\Desktop\фото 2020-21\Афганистан\IMG_39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9796" y="3789040"/>
            <a:ext cx="4103380" cy="2735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764704"/>
            <a:ext cx="4176712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Уроки мужества </a:t>
            </a:r>
            <a:br>
              <a:rPr lang="ru-RU" sz="3200" dirty="0" smtClean="0"/>
            </a:br>
            <a:r>
              <a:rPr lang="ru-RU" sz="3200" dirty="0" smtClean="0"/>
              <a:t>с воинами-интернационалистами</a:t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628800"/>
            <a:ext cx="4032696" cy="1800200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Десятиклассники провели литературно-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музыкальную гостиную «Горит звезда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над городом Кабулом» с участником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боевых действий в Афганистане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полковником запаса Козловым В.Е..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Изюминкой встречи стало исполнение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под гитару афганских песен.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3073" name="Picture 1" descr="C:\Users\user\Desktop\фото 2020-21\Афганистан\IMG_38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717032"/>
            <a:ext cx="4211390" cy="2807593"/>
          </a:xfrm>
          <a:prstGeom prst="rect">
            <a:avLst/>
          </a:prstGeom>
          <a:noFill/>
        </p:spPr>
      </p:pic>
      <p:pic>
        <p:nvPicPr>
          <p:cNvPr id="3074" name="Picture 2" descr="C:\Users\user\Desktop\фото 2020-21\Афганистан\IMG_38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9797" y="3789040"/>
            <a:ext cx="4103378" cy="2735585"/>
          </a:xfrm>
          <a:prstGeom prst="rect">
            <a:avLst/>
          </a:prstGeom>
          <a:noFill/>
        </p:spPr>
      </p:pic>
      <p:pic>
        <p:nvPicPr>
          <p:cNvPr id="3075" name="Picture 3" descr="C:\Users\user\Desktop\фото 2020-21\Афганистан\IMG_20210121_1034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5675" y="333374"/>
            <a:ext cx="4127500" cy="3095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628800"/>
            <a:ext cx="4032696" cy="180020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/>
              <a:t>Юнармейцы участвовали в Митинге и </a:t>
            </a:r>
          </a:p>
          <a:p>
            <a:pPr algn="l"/>
            <a:r>
              <a:rPr lang="ru-RU" sz="1800" dirty="0" smtClean="0"/>
              <a:t>Вахте памяти, посвящённым </a:t>
            </a:r>
            <a:r>
              <a:rPr lang="ru-RU" sz="1800" dirty="0" err="1" smtClean="0"/>
              <a:t>воинаминтернационалистам</a:t>
            </a:r>
            <a:r>
              <a:rPr lang="ru-RU" sz="1800" dirty="0" smtClean="0"/>
              <a:t>.</a:t>
            </a:r>
          </a:p>
          <a:p>
            <a:pPr algn="l"/>
            <a:r>
              <a:rPr lang="ru-RU" sz="1800" dirty="0" smtClean="0"/>
              <a:t>Кадеты посвятили лыжный пробег воинам-интернационалистам.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288" y="333375"/>
            <a:ext cx="41767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День памяти о россиянах, исполнявших служебный долг за пределами Отечества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фото 2020-21\15 февраля\IMG-20210215-WA0008.jpg"/>
          <p:cNvPicPr>
            <a:picLocks noChangeAspect="1" noChangeArrowheads="1"/>
          </p:cNvPicPr>
          <p:nvPr/>
        </p:nvPicPr>
        <p:blipFill>
          <a:blip r:embed="rId2" cstate="print"/>
          <a:srcRect l="18639"/>
          <a:stretch>
            <a:fillRect/>
          </a:stretch>
        </p:blipFill>
        <p:spPr bwMode="auto">
          <a:xfrm>
            <a:off x="395288" y="3645024"/>
            <a:ext cx="4176712" cy="2879601"/>
          </a:xfrm>
          <a:prstGeom prst="rect">
            <a:avLst/>
          </a:prstGeom>
          <a:noFill/>
        </p:spPr>
      </p:pic>
      <p:pic>
        <p:nvPicPr>
          <p:cNvPr id="2051" name="Picture 3" descr="C:\Users\user\Desktop\фото 2020-21\15 февраля\IMG-20210215-WA0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1255" y="333375"/>
            <a:ext cx="3931920" cy="2948940"/>
          </a:xfrm>
          <a:prstGeom prst="rect">
            <a:avLst/>
          </a:prstGeom>
          <a:noFill/>
        </p:spPr>
      </p:pic>
      <p:pic>
        <p:nvPicPr>
          <p:cNvPr id="2052" name="Picture 4" descr="C:\Users\user\Desktop\фото 2020-21\15 февраля\IMG-20210215-WA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1255" y="3575685"/>
            <a:ext cx="3931920" cy="294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431329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b="1" dirty="0" smtClean="0"/>
              <a:t>Неделя родного языка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764704"/>
            <a:ext cx="4032696" cy="936104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Выставка книг, библиотечный урок,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коллективное и индивидуальное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чтение произведений </a:t>
            </a:r>
            <a:r>
              <a:rPr lang="ru-RU" sz="1800" dirty="0" err="1" smtClean="0"/>
              <a:t>Джалиля</a:t>
            </a:r>
            <a:r>
              <a:rPr lang="ru-RU" sz="1800" dirty="0" smtClean="0"/>
              <a:t>,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Викторина, «Звёздный час»…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5" name="Picture 1" descr="C:\Users\user\Desktop\на сайт\Джалиль\IMG-20210217-WA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1" y="0"/>
            <a:ext cx="3673103" cy="2066121"/>
          </a:xfrm>
          <a:prstGeom prst="rect">
            <a:avLst/>
          </a:prstGeom>
          <a:noFill/>
        </p:spPr>
      </p:pic>
      <p:pic>
        <p:nvPicPr>
          <p:cNvPr id="1026" name="Picture 2" descr="C:\Users\user\Desktop\на сайт\Джалиль\KBaXzuo0DCE.jpg"/>
          <p:cNvPicPr>
            <a:picLocks noChangeAspect="1" noChangeArrowheads="1"/>
          </p:cNvPicPr>
          <p:nvPr/>
        </p:nvPicPr>
        <p:blipFill>
          <a:blip r:embed="rId3" cstate="print"/>
          <a:srcRect l="12181" t="31220" r="16112" b="18049"/>
          <a:stretch>
            <a:fillRect/>
          </a:stretch>
        </p:blipFill>
        <p:spPr bwMode="auto">
          <a:xfrm>
            <a:off x="5220072" y="2276872"/>
            <a:ext cx="3673103" cy="1948993"/>
          </a:xfrm>
          <a:prstGeom prst="rect">
            <a:avLst/>
          </a:prstGeom>
          <a:noFill/>
        </p:spPr>
      </p:pic>
      <p:pic>
        <p:nvPicPr>
          <p:cNvPr id="1027" name="Picture 3" descr="C:\Users\user\Desktop\на сайт\Джалиль\0Bxkp6bu4eo.jpg"/>
          <p:cNvPicPr>
            <a:picLocks noChangeAspect="1" noChangeArrowheads="1"/>
          </p:cNvPicPr>
          <p:nvPr/>
        </p:nvPicPr>
        <p:blipFill>
          <a:blip r:embed="rId4" cstate="print"/>
          <a:srcRect l="10160" t="34486" b="25892"/>
          <a:stretch>
            <a:fillRect/>
          </a:stretch>
        </p:blipFill>
        <p:spPr bwMode="auto">
          <a:xfrm>
            <a:off x="5220072" y="4364700"/>
            <a:ext cx="3673103" cy="2159926"/>
          </a:xfrm>
          <a:prstGeom prst="rect">
            <a:avLst/>
          </a:prstGeom>
          <a:noFill/>
        </p:spPr>
      </p:pic>
      <p:pic>
        <p:nvPicPr>
          <p:cNvPr id="1028" name="Picture 4" descr="C:\Users\user\Desktop\на сайт\Джалиль\IMG-20210217-WA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1628800"/>
            <a:ext cx="1944464" cy="2592619"/>
          </a:xfrm>
          <a:prstGeom prst="rect">
            <a:avLst/>
          </a:prstGeom>
          <a:noFill/>
        </p:spPr>
      </p:pic>
      <p:pic>
        <p:nvPicPr>
          <p:cNvPr id="1029" name="Picture 5" descr="C:\Users\user\Desktop\на сайт\Джалиль\IMG-20210217-WA0002.jpg"/>
          <p:cNvPicPr>
            <a:picLocks noChangeAspect="1" noChangeArrowheads="1"/>
          </p:cNvPicPr>
          <p:nvPr/>
        </p:nvPicPr>
        <p:blipFill>
          <a:blip r:embed="rId6" cstate="print"/>
          <a:srcRect l="18900" t="17450" r="26763"/>
          <a:stretch>
            <a:fillRect/>
          </a:stretch>
        </p:blipFill>
        <p:spPr bwMode="auto">
          <a:xfrm>
            <a:off x="395288" y="1700807"/>
            <a:ext cx="2232496" cy="2543742"/>
          </a:xfrm>
          <a:prstGeom prst="rect">
            <a:avLst/>
          </a:prstGeom>
          <a:noFill/>
        </p:spPr>
      </p:pic>
      <p:pic>
        <p:nvPicPr>
          <p:cNvPr id="1030" name="Picture 6" descr="C:\Users\user\Desktop\на сайт\Джалиль\qZ6wAvELCj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4398424"/>
            <a:ext cx="3779912" cy="2126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124744"/>
            <a:ext cx="4032696" cy="1800200"/>
          </a:xfrm>
        </p:spPr>
        <p:txBody>
          <a:bodyPr>
            <a:normAutofit lnSpcReduction="10000"/>
          </a:bodyPr>
          <a:lstStyle/>
          <a:p>
            <a:pPr marL="342900" indent="-342900" algn="l">
              <a:lnSpc>
                <a:spcPct val="80000"/>
              </a:lnSpc>
            </a:pPr>
            <a:endParaRPr lang="ru-RU" sz="1800" dirty="0" smtClean="0"/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Кадеты вместе с учителем татарского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языка почтили память </a:t>
            </a:r>
            <a:r>
              <a:rPr lang="ru-RU" sz="1800" dirty="0" err="1" smtClean="0"/>
              <a:t>Мусы</a:t>
            </a:r>
            <a:r>
              <a:rPr lang="ru-RU" sz="1800" dirty="0" smtClean="0"/>
              <a:t> </a:t>
            </a:r>
            <a:r>
              <a:rPr lang="ru-RU" sz="1800" dirty="0" err="1" smtClean="0"/>
              <a:t>Джалиля</a:t>
            </a:r>
            <a:r>
              <a:rPr lang="ru-RU" sz="1800" dirty="0" smtClean="0"/>
              <a:t>.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Около памятника Герою ребята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раздали прохожим листовки о Мусе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err="1" smtClean="0"/>
              <a:t>Джалиле</a:t>
            </a:r>
            <a:r>
              <a:rPr lang="ru-RU" sz="1800" dirty="0" smtClean="0"/>
              <a:t>, провели митинг и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возложили цветы.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61441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395289" y="313958"/>
            <a:ext cx="41767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День рожденья поэта-героя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Мусы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Джалиля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2" name="Picture 2" descr="C:\Users\user\Desktop\на сайт\Джалиль\IMG-20210216-WA0008.jpg"/>
          <p:cNvPicPr>
            <a:picLocks noChangeAspect="1" noChangeArrowheads="1"/>
          </p:cNvPicPr>
          <p:nvPr/>
        </p:nvPicPr>
        <p:blipFill>
          <a:blip r:embed="rId2" cstate="print"/>
          <a:srcRect t="5897" b="8023"/>
          <a:stretch>
            <a:fillRect/>
          </a:stretch>
        </p:blipFill>
        <p:spPr bwMode="auto">
          <a:xfrm>
            <a:off x="4847428" y="333375"/>
            <a:ext cx="4045747" cy="6191250"/>
          </a:xfrm>
          <a:prstGeom prst="rect">
            <a:avLst/>
          </a:prstGeom>
          <a:noFill/>
        </p:spPr>
      </p:pic>
      <p:pic>
        <p:nvPicPr>
          <p:cNvPr id="61443" name="Picture 3" descr="C:\Users\user\Desktop\на сайт\Джалиль\IMG_4018.JPG"/>
          <p:cNvPicPr>
            <a:picLocks noChangeAspect="1" noChangeArrowheads="1"/>
          </p:cNvPicPr>
          <p:nvPr/>
        </p:nvPicPr>
        <p:blipFill>
          <a:blip r:embed="rId3" cstate="print"/>
          <a:srcRect t="33463" r="20863"/>
          <a:stretch>
            <a:fillRect/>
          </a:stretch>
        </p:blipFill>
        <p:spPr bwMode="auto">
          <a:xfrm>
            <a:off x="395288" y="4062394"/>
            <a:ext cx="4392736" cy="24622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836712"/>
            <a:ext cx="4176712" cy="288032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1800" dirty="0" err="1" smtClean="0"/>
              <a:t>Хасаншин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Ильнур</a:t>
            </a:r>
            <a:r>
              <a:rPr lang="ru-RU" sz="1800" dirty="0" smtClean="0"/>
              <a:t> успешно выступил в муниципальном конкурсе «</a:t>
            </a:r>
            <a:r>
              <a:rPr lang="ru-RU" sz="1800" dirty="0" err="1" smtClean="0"/>
              <a:t>Егет</a:t>
            </a:r>
            <a:r>
              <a:rPr lang="ru-RU" sz="1800" dirty="0" smtClean="0"/>
              <a:t> </a:t>
            </a:r>
            <a:r>
              <a:rPr lang="ru-RU" sz="1800" dirty="0" err="1" smtClean="0"/>
              <a:t>солтаны</a:t>
            </a:r>
            <a:r>
              <a:rPr lang="ru-RU" sz="1800" dirty="0" smtClean="0"/>
              <a:t>», который был посвящён Году родных языков и народного единства. </a:t>
            </a:r>
          </a:p>
          <a:p>
            <a:pPr algn="l"/>
            <a:r>
              <a:rPr lang="ru-RU" sz="1800" dirty="0" smtClean="0"/>
              <a:t>В финальном туре конкурса </a:t>
            </a:r>
            <a:r>
              <a:rPr lang="ru-RU" sz="1800" dirty="0" err="1" smtClean="0"/>
              <a:t>Ильнур</a:t>
            </a:r>
            <a:r>
              <a:rPr lang="ru-RU" sz="1800" dirty="0" smtClean="0"/>
              <a:t> рассказал о себе и истории своей семьи, показал самый лучший результат по разборке и сборке автомата. Далее </a:t>
            </a:r>
            <a:r>
              <a:rPr lang="ru-RU" sz="1800" dirty="0" err="1" smtClean="0"/>
              <a:t>Ильнур</a:t>
            </a:r>
            <a:r>
              <a:rPr lang="ru-RU" sz="1800" dirty="0" smtClean="0"/>
              <a:t> исполнил стихотворение </a:t>
            </a:r>
            <a:r>
              <a:rPr lang="ru-RU" sz="1800" dirty="0" err="1" smtClean="0"/>
              <a:t>Мусы</a:t>
            </a:r>
            <a:r>
              <a:rPr lang="ru-RU" sz="1800" dirty="0" smtClean="0"/>
              <a:t> </a:t>
            </a:r>
            <a:r>
              <a:rPr lang="ru-RU" sz="1800" dirty="0" err="1" smtClean="0"/>
              <a:t>Джалиля</a:t>
            </a:r>
            <a:r>
              <a:rPr lang="ru-RU" sz="1800" dirty="0" smtClean="0"/>
              <a:t> «</a:t>
            </a:r>
            <a:r>
              <a:rPr lang="ru-RU" sz="1800" dirty="0" err="1" smtClean="0"/>
              <a:t>Ышанма</a:t>
            </a:r>
            <a:r>
              <a:rPr lang="ru-RU" sz="1800" dirty="0" smtClean="0"/>
              <a:t>», за что получил высокие баллы от жюри. В конкурсе «</a:t>
            </a:r>
            <a:r>
              <a:rPr lang="ru-RU" sz="1800" dirty="0" err="1" smtClean="0"/>
              <a:t>Озвучка</a:t>
            </a:r>
            <a:r>
              <a:rPr lang="ru-RU" sz="1800" dirty="0" smtClean="0"/>
              <a:t>» - </a:t>
            </a:r>
            <a:r>
              <a:rPr lang="ru-RU" sz="1800" dirty="0" err="1" smtClean="0"/>
              <a:t>Ильнуру</a:t>
            </a:r>
            <a:r>
              <a:rPr lang="ru-RU" sz="1800" dirty="0" smtClean="0"/>
              <a:t> предстояло озвучить видеофрагменты из предложенных фильмов. И с этим конкурсом он справился на отлично. В зрительном зале поддерживали своего одноклассника ребята 10 класса и его родители – Аниса </a:t>
            </a:r>
            <a:r>
              <a:rPr lang="ru-RU" sz="1800" dirty="0" err="1" smtClean="0"/>
              <a:t>Анасовна</a:t>
            </a:r>
            <a:r>
              <a:rPr lang="ru-RU" sz="1800" dirty="0" smtClean="0"/>
              <a:t> и </a:t>
            </a:r>
            <a:r>
              <a:rPr lang="ru-RU" sz="1800" dirty="0" err="1" smtClean="0"/>
              <a:t>Ильшат</a:t>
            </a:r>
            <a:r>
              <a:rPr lang="ru-RU" sz="1800" dirty="0" smtClean="0"/>
              <a:t> </a:t>
            </a:r>
            <a:r>
              <a:rPr lang="ru-RU" sz="1800" dirty="0" err="1" smtClean="0"/>
              <a:t>Зифатович</a:t>
            </a:r>
            <a:r>
              <a:rPr lang="ru-RU" sz="1800" dirty="0" smtClean="0"/>
              <a:t>. </a:t>
            </a:r>
            <a:r>
              <a:rPr lang="ru-RU" sz="1800" dirty="0" err="1" smtClean="0"/>
              <a:t>Ильнур</a:t>
            </a:r>
            <a:r>
              <a:rPr lang="ru-RU" sz="1800" dirty="0" smtClean="0"/>
              <a:t> выступал под пятым номером и справился на «5»! Поздравляем его, желаем дальнейших успехов и новых побед!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60417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395288" y="225874"/>
            <a:ext cx="32657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Егет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солтаны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18" name="Picture 2" descr="C:\Users\user\Desktop\на сайт\егет солтаны\6h8odgLt_Dk.jpg"/>
          <p:cNvPicPr>
            <a:picLocks noChangeAspect="1" noChangeArrowheads="1"/>
          </p:cNvPicPr>
          <p:nvPr/>
        </p:nvPicPr>
        <p:blipFill>
          <a:blip r:embed="rId2" cstate="print"/>
          <a:srcRect t="33200" b="22700"/>
          <a:stretch>
            <a:fillRect/>
          </a:stretch>
        </p:blipFill>
        <p:spPr bwMode="auto">
          <a:xfrm>
            <a:off x="4572000" y="333375"/>
            <a:ext cx="4321175" cy="2540816"/>
          </a:xfrm>
          <a:prstGeom prst="rect">
            <a:avLst/>
          </a:prstGeom>
          <a:noFill/>
        </p:spPr>
      </p:pic>
      <p:pic>
        <p:nvPicPr>
          <p:cNvPr id="60419" name="Picture 3" descr="C:\Users\user\Desktop\на сайт\егет солтаны\Q4_SSZKe_DM.jpg"/>
          <p:cNvPicPr>
            <a:picLocks noChangeAspect="1" noChangeArrowheads="1"/>
          </p:cNvPicPr>
          <p:nvPr/>
        </p:nvPicPr>
        <p:blipFill>
          <a:blip r:embed="rId3" cstate="print"/>
          <a:srcRect r="16446"/>
          <a:stretch>
            <a:fillRect/>
          </a:stretch>
        </p:blipFill>
        <p:spPr bwMode="auto">
          <a:xfrm>
            <a:off x="395288" y="3861048"/>
            <a:ext cx="3956484" cy="2663577"/>
          </a:xfrm>
          <a:prstGeom prst="rect">
            <a:avLst/>
          </a:prstGeom>
          <a:noFill/>
        </p:spPr>
      </p:pic>
      <p:pic>
        <p:nvPicPr>
          <p:cNvPr id="60420" name="Picture 4" descr="C:\Users\user\Desktop\на сайт\егет солтаны\v8emimZ-Pj8.jpg"/>
          <p:cNvPicPr>
            <a:picLocks noChangeAspect="1" noChangeArrowheads="1"/>
          </p:cNvPicPr>
          <p:nvPr/>
        </p:nvPicPr>
        <p:blipFill>
          <a:blip r:embed="rId4" cstate="print"/>
          <a:srcRect l="4031" t="10077" r="8303" b="17372"/>
          <a:stretch>
            <a:fillRect/>
          </a:stretch>
        </p:blipFill>
        <p:spPr bwMode="auto">
          <a:xfrm>
            <a:off x="4572000" y="3842516"/>
            <a:ext cx="4321175" cy="2682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503337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b="1" dirty="0" smtClean="0"/>
              <a:t>День защитника Отечества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268760"/>
            <a:ext cx="4176712" cy="2448272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Кадеты приняли участие в городском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празднике ко Дню защитника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Отечества, который проходил в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выставочном зале «Память» при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военном комиссариате г.Бугульма,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провести праздник для воспитанников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ДОУ №26, несли почётную Вахту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памяти около мемориала «Вечная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слава», помогали организовать и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провести встречу школьников с </a:t>
            </a:r>
            <a:r>
              <a:rPr lang="ru-RU" sz="1800" dirty="0" err="1" smtClean="0"/>
              <a:t>с</a:t>
            </a:r>
            <a:r>
              <a:rPr lang="ru-RU" sz="1800" dirty="0" smtClean="0"/>
              <a:t> их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знаменитым  воином-земляком.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62465" name="Picture 1" descr="C:\Users\user\Desktop\на сайт\музей военкомат\IMG-20210219-WA0022.jpg"/>
          <p:cNvPicPr>
            <a:picLocks noChangeAspect="1" noChangeArrowheads="1"/>
          </p:cNvPicPr>
          <p:nvPr/>
        </p:nvPicPr>
        <p:blipFill>
          <a:blip r:embed="rId2" cstate="print"/>
          <a:srcRect t="32150" b="17451"/>
          <a:stretch>
            <a:fillRect/>
          </a:stretch>
        </p:blipFill>
        <p:spPr bwMode="auto">
          <a:xfrm>
            <a:off x="4572000" y="333374"/>
            <a:ext cx="4321175" cy="2937294"/>
          </a:xfrm>
          <a:prstGeom prst="rect">
            <a:avLst/>
          </a:prstGeom>
          <a:noFill/>
        </p:spPr>
      </p:pic>
      <p:pic>
        <p:nvPicPr>
          <p:cNvPr id="62466" name="Picture 2" descr="C:\Users\user\Desktop\на сайт\23 РДШ и 3школа\IMG-20210223-WA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590680"/>
            <a:ext cx="3960688" cy="2964328"/>
          </a:xfrm>
          <a:prstGeom prst="rect">
            <a:avLst/>
          </a:prstGeom>
          <a:noFill/>
        </p:spPr>
      </p:pic>
      <p:pic>
        <p:nvPicPr>
          <p:cNvPr id="62467" name="Picture 3" descr="C:\Users\user\Desktop\на сайт\детсад 26\IMG-20210219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96151"/>
            <a:ext cx="4321175" cy="2879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153714"/>
            <a:ext cx="8748713" cy="359321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b="1" dirty="0" smtClean="0"/>
              <a:t>Месячник по военно-патриотической работе</a:t>
            </a:r>
            <a:endParaRPr lang="ru-RU" sz="4000" b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052736"/>
            <a:ext cx="4032696" cy="18002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В рамках месячника прошли школьные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Соревнования по пулевой стрельбе,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разборке-сборке АК-74,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военизированная эстафета и смотр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строя и песни.</a:t>
            </a:r>
          </a:p>
        </p:txBody>
      </p:sp>
      <p:pic>
        <p:nvPicPr>
          <p:cNvPr id="63492" name="Picture 4" descr="C:\Users\user\Desktop\фото 2020-21\стрельба автомат\IMG_4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980727"/>
            <a:ext cx="3961135" cy="2640757"/>
          </a:xfrm>
          <a:prstGeom prst="rect">
            <a:avLst/>
          </a:prstGeom>
          <a:noFill/>
        </p:spPr>
      </p:pic>
      <p:pic>
        <p:nvPicPr>
          <p:cNvPr id="63493" name="Picture 5" descr="C:\Users\user\Desktop\фото 2020-21\автомат\IMG_4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7809" y="3861048"/>
            <a:ext cx="3995366" cy="2663577"/>
          </a:xfrm>
          <a:prstGeom prst="rect">
            <a:avLst/>
          </a:prstGeom>
          <a:noFill/>
        </p:spPr>
      </p:pic>
      <p:pic>
        <p:nvPicPr>
          <p:cNvPr id="1026" name="Picture 2" descr="C:\Users\user\Desktop\строевой смотр\IMG_4266.JPG"/>
          <p:cNvPicPr>
            <a:picLocks noChangeAspect="1" noChangeArrowheads="1"/>
          </p:cNvPicPr>
          <p:nvPr/>
        </p:nvPicPr>
        <p:blipFill>
          <a:blip r:embed="rId4" cstate="print"/>
          <a:srcRect l="7087" t="7966" r="20059" b="12378"/>
          <a:stretch>
            <a:fillRect/>
          </a:stretch>
        </p:blipFill>
        <p:spPr bwMode="auto">
          <a:xfrm>
            <a:off x="395288" y="3861048"/>
            <a:ext cx="3654210" cy="2663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13 января </a:t>
            </a:r>
            <a:br>
              <a:rPr lang="ru-RU" sz="2200" b="1" dirty="0" smtClean="0"/>
            </a:br>
            <a:r>
              <a:rPr lang="ru-RU" sz="2200" b="1" dirty="0" smtClean="0"/>
              <a:t>День рождения Героя Советского Союза </a:t>
            </a:r>
            <a:r>
              <a:rPr lang="ru-RU" sz="2200" b="1" dirty="0" err="1" smtClean="0"/>
              <a:t>Газинура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Гафиатуллина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484784"/>
            <a:ext cx="4176712" cy="175260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В рамках школьного проекта «Чтобы знали! Чтобы помнили!», кадеты расчистили от снега памятник на улице имени Героя, провели митинг и раздали прохожим листовки с биографией </a:t>
            </a:r>
            <a:r>
              <a:rPr lang="ru-RU" sz="1800" dirty="0" err="1" smtClean="0">
                <a:solidFill>
                  <a:schemeClr val="tx1"/>
                </a:solidFill>
              </a:rPr>
              <a:t>Газинура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Гафиатуллина</a:t>
            </a: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фото 2020-21\газинур 13 14 января\IMG_20210114_141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591018"/>
            <a:ext cx="3960688" cy="2970516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0-21\газинур 13 14 января\IMG_20210114_142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33375"/>
            <a:ext cx="3889127" cy="2916845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0-21\газинур 13 14 января\IMG_20210114_142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607780"/>
            <a:ext cx="3889127" cy="2916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7993136" cy="143297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b="1" dirty="0" smtClean="0"/>
              <a:t>Спортивные соревнования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268760"/>
            <a:ext cx="4032696" cy="216024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В рамках месяца </a:t>
            </a:r>
            <a:r>
              <a:rPr lang="ru-RU" sz="2000" dirty="0" err="1" smtClean="0">
                <a:solidFill>
                  <a:schemeClr val="tx1"/>
                </a:solidFill>
              </a:rPr>
              <a:t>оборонно</a:t>
            </a:r>
            <a:r>
              <a:rPr lang="ru-RU" sz="2000" dirty="0" smtClean="0">
                <a:solidFill>
                  <a:schemeClr val="tx1"/>
                </a:solidFill>
              </a:rPr>
              <a:t>-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массовой и спортивной работы, в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школе прошли соревнования по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волейболу, баскетболу, шахматам </a:t>
            </a:r>
          </a:p>
          <a:p>
            <a:pPr marL="342900" indent="-342900" algn="l">
              <a:lnSpc>
                <a:spcPct val="8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и лыжные гонки.</a:t>
            </a:r>
          </a:p>
        </p:txBody>
      </p:sp>
      <p:pic>
        <p:nvPicPr>
          <p:cNvPr id="4" name="Picture 2" descr="C:\Users\user\Desktop\на сайт\Баскетбол\IMG_4141.JPG"/>
          <p:cNvPicPr>
            <a:picLocks noChangeAspect="1" noChangeArrowheads="1"/>
          </p:cNvPicPr>
          <p:nvPr/>
        </p:nvPicPr>
        <p:blipFill>
          <a:blip r:embed="rId2" cstate="print"/>
          <a:srcRect l="20004" t="20469" r="2857" b="12201"/>
          <a:stretch>
            <a:fillRect/>
          </a:stretch>
        </p:blipFill>
        <p:spPr bwMode="auto">
          <a:xfrm>
            <a:off x="4809514" y="1052736"/>
            <a:ext cx="4083661" cy="2376264"/>
          </a:xfrm>
          <a:prstGeom prst="rect">
            <a:avLst/>
          </a:prstGeom>
          <a:noFill/>
        </p:spPr>
      </p:pic>
      <p:pic>
        <p:nvPicPr>
          <p:cNvPr id="5" name="Picture 3" descr="C:\Users\user\Desktop\на сайт\Волейбол\IMG-20210219-WA0033.jpg"/>
          <p:cNvPicPr>
            <a:picLocks noChangeAspect="1" noChangeArrowheads="1"/>
          </p:cNvPicPr>
          <p:nvPr/>
        </p:nvPicPr>
        <p:blipFill>
          <a:blip r:embed="rId3" cstate="print"/>
          <a:srcRect l="8139" t="22135" r="29078" b="23347"/>
          <a:stretch>
            <a:fillRect/>
          </a:stretch>
        </p:blipFill>
        <p:spPr bwMode="auto">
          <a:xfrm>
            <a:off x="4692763" y="3789040"/>
            <a:ext cx="4200412" cy="2735585"/>
          </a:xfrm>
          <a:prstGeom prst="rect">
            <a:avLst/>
          </a:prstGeom>
          <a:noFill/>
        </p:spPr>
      </p:pic>
      <p:pic>
        <p:nvPicPr>
          <p:cNvPr id="1026" name="Picture 2" descr="C:\Users\user\Desktop\IMG-20210303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815705"/>
            <a:ext cx="3615660" cy="27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Итоги месяца оборонно-массовой и спортивной работы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4283968" cy="18002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ru-RU" sz="1800" dirty="0" smtClean="0"/>
              <a:t>       Лучшими был  признаны и 6, 7, 8 и 10 классы. Победители были награждены кубками, медалями, почётными грамотами и сладостями от </a:t>
            </a:r>
            <a:r>
              <a:rPr lang="ru-RU" sz="1800" dirty="0" err="1" smtClean="0"/>
              <a:t>Бугульминского</a:t>
            </a:r>
            <a:r>
              <a:rPr lang="ru-RU" sz="1800" dirty="0" smtClean="0"/>
              <a:t> отделения ДОСААФ.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C:\Users\user\Desktop\ИТОГИ МЕСЯЦА ОБОРОННО-МАССОВОЙ\IMG_45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044" y="3789039"/>
            <a:ext cx="4031940" cy="2687960"/>
          </a:xfrm>
          <a:prstGeom prst="rect">
            <a:avLst/>
          </a:prstGeom>
          <a:noFill/>
        </p:spPr>
      </p:pic>
      <p:pic>
        <p:nvPicPr>
          <p:cNvPr id="2051" name="Picture 3" descr="C:\Users\user\Desktop\ИТОГИ МЕСЯЦА ОБОРОННО-МАССОВОЙ\IMG_4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89040"/>
            <a:ext cx="4031940" cy="2687960"/>
          </a:xfrm>
          <a:prstGeom prst="rect">
            <a:avLst/>
          </a:prstGeom>
          <a:noFill/>
        </p:spPr>
      </p:pic>
      <p:pic>
        <p:nvPicPr>
          <p:cNvPr id="2052" name="Picture 4" descr="C:\Users\user\Desktop\ИТОГИ МЕСЯЦА ОБОРОННО-МАССОВОЙ\IMG_46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1001"/>
            <a:ext cx="4033143" cy="2688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359321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Всероссийская акция</a:t>
            </a:r>
            <a:br>
              <a:rPr lang="ru-RU" sz="3200" dirty="0" smtClean="0"/>
            </a:br>
            <a:r>
              <a:rPr lang="en-US" sz="3200" dirty="0" smtClean="0"/>
              <a:t>#</a:t>
            </a:r>
            <a:r>
              <a:rPr lang="ru-RU" sz="3200" dirty="0" err="1" smtClean="0"/>
              <a:t>ГодМыВместе</a:t>
            </a: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340768"/>
            <a:ext cx="4032696" cy="223224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1800" dirty="0" smtClean="0"/>
              <a:t>2020 год показал, что волонтёрское движение готово к любым испытаниям.</a:t>
            </a:r>
          </a:p>
          <a:p>
            <a:pPr algn="l"/>
            <a:r>
              <a:rPr lang="ru-RU" sz="1800" dirty="0" smtClean="0"/>
              <a:t>Кадеты провели: </a:t>
            </a:r>
            <a:r>
              <a:rPr lang="ru-RU" sz="1800" dirty="0" err="1" smtClean="0"/>
              <a:t>Флешмоб</a:t>
            </a:r>
            <a:r>
              <a:rPr lang="ru-RU" sz="1800" dirty="0" smtClean="0"/>
              <a:t> «Паутина», как символ причастности к акции </a:t>
            </a:r>
            <a:r>
              <a:rPr lang="ru-RU" sz="1800" dirty="0" err="1" smtClean="0"/>
              <a:t>МыВместе</a:t>
            </a:r>
            <a:r>
              <a:rPr lang="ru-RU" sz="1800" dirty="0" smtClean="0"/>
              <a:t>;</a:t>
            </a:r>
          </a:p>
          <a:p>
            <a:pPr algn="l"/>
            <a:r>
              <a:rPr lang="ru-RU" sz="1800" dirty="0" smtClean="0"/>
              <a:t>акцию «Традиция». В процессе которой ребята получили в подарок апельсины, в знак здоровья и окончания пандемии;</a:t>
            </a:r>
          </a:p>
          <a:p>
            <a:pPr algn="l"/>
            <a:r>
              <a:rPr lang="ru-RU" sz="1800" dirty="0" smtClean="0"/>
              <a:t>Акцию «Вам, любимые», поздравили с наступающим праздником весны всех женщин школы: сказали тёплые слова и подарили цветы.</a:t>
            </a:r>
          </a:p>
          <a:p>
            <a:r>
              <a:rPr lang="ru-RU" sz="1800" dirty="0" smtClean="0"/>
              <a:t> 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8 марта\IMG_20210305_080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5675" y="333375"/>
            <a:ext cx="4127500" cy="3095625"/>
          </a:xfrm>
          <a:prstGeom prst="rect">
            <a:avLst/>
          </a:prstGeom>
          <a:noFill/>
        </p:spPr>
      </p:pic>
      <p:pic>
        <p:nvPicPr>
          <p:cNvPr id="1027" name="Picture 3" descr="C:\Users\user\Desktop\мы вместе волонтры\IMG-20210309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692422"/>
            <a:ext cx="4176711" cy="2783387"/>
          </a:xfrm>
          <a:prstGeom prst="rect">
            <a:avLst/>
          </a:prstGeom>
          <a:noFill/>
        </p:spPr>
      </p:pic>
      <p:pic>
        <p:nvPicPr>
          <p:cNvPr id="1028" name="Picture 4" descr="C:\Users\user\Desktop\мы вместе волонтры\IMG-20210309-WA0023.jpg"/>
          <p:cNvPicPr>
            <a:picLocks noChangeAspect="1" noChangeArrowheads="1"/>
          </p:cNvPicPr>
          <p:nvPr/>
        </p:nvPicPr>
        <p:blipFill>
          <a:blip r:embed="rId4" cstate="print"/>
          <a:srcRect l="3094" t="13272" b="34368"/>
          <a:stretch>
            <a:fillRect/>
          </a:stretch>
        </p:blipFill>
        <p:spPr bwMode="auto">
          <a:xfrm>
            <a:off x="4932040" y="3670970"/>
            <a:ext cx="3961135" cy="2853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Чтобы знали! Чтобы помнили!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4845224" cy="273630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Очередная акция школьного проекта состоялась в Аллее Героев с воспитанниками детсада №1.</a:t>
            </a:r>
          </a:p>
          <a:p>
            <a:pPr>
              <a:buNone/>
            </a:pPr>
            <a:r>
              <a:rPr lang="ru-RU" dirty="0" smtClean="0"/>
              <a:t>      Дошкольники узнали о подвиге </a:t>
            </a:r>
            <a:r>
              <a:rPr lang="ru-RU" dirty="0" err="1" smtClean="0"/>
              <a:t>героев-бугульминцев</a:t>
            </a:r>
            <a:r>
              <a:rPr lang="ru-RU" dirty="0" smtClean="0"/>
              <a:t>, возложили к бюстам цветы и получили от кадет письма с биографией героев. Такие же письма кадеты раздали горожанам, проходившим по Аллее.</a:t>
            </a:r>
          </a:p>
          <a:p>
            <a:endParaRPr lang="ru-RU" dirty="0"/>
          </a:p>
        </p:txBody>
      </p:sp>
      <p:pic>
        <p:nvPicPr>
          <p:cNvPr id="1026" name="Picture 2" descr="C:\Users\user\Desktop\аллея герои\IMG_46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908673"/>
            <a:ext cx="3923928" cy="2615952"/>
          </a:xfrm>
          <a:prstGeom prst="rect">
            <a:avLst/>
          </a:prstGeom>
          <a:noFill/>
        </p:spPr>
      </p:pic>
      <p:pic>
        <p:nvPicPr>
          <p:cNvPr id="1027" name="Picture 3" descr="C:\Users\user\Desktop\аллея герои\IMG_46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6036" y="980265"/>
            <a:ext cx="3997139" cy="2664759"/>
          </a:xfrm>
          <a:prstGeom prst="rect">
            <a:avLst/>
          </a:prstGeom>
          <a:noFill/>
        </p:spPr>
      </p:pic>
      <p:pic>
        <p:nvPicPr>
          <p:cNvPr id="1028" name="Picture 4" descr="C:\Users\user\Desktop\аллея герои\IMG_46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9247" y="3908673"/>
            <a:ext cx="3923928" cy="2615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14 января</a:t>
            </a:r>
            <a:br>
              <a:rPr lang="ru-RU" sz="2200" b="1" dirty="0" smtClean="0"/>
            </a:br>
            <a:r>
              <a:rPr lang="ru-RU" sz="2200" b="1" dirty="0" smtClean="0"/>
              <a:t>День памяти Героя Советского Союза </a:t>
            </a:r>
            <a:r>
              <a:rPr lang="ru-RU" sz="2200" b="1" dirty="0" err="1" smtClean="0"/>
              <a:t>Газинура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Гафиатуллина</a:t>
            </a:r>
            <a:r>
              <a:rPr lang="ru-RU" sz="2200" b="1" dirty="0" smtClean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484784"/>
            <a:ext cx="4176712" cy="1752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В день гибели Героя Советского Союза </a:t>
            </a:r>
            <a:r>
              <a:rPr lang="ru-RU" sz="1800" dirty="0" err="1" smtClean="0">
                <a:solidFill>
                  <a:schemeClr val="tx1"/>
                </a:solidFill>
              </a:rPr>
              <a:t>Газинура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800" dirty="0" smtClean="0">
                <a:solidFill>
                  <a:schemeClr val="tx1"/>
                </a:solidFill>
              </a:rPr>
              <a:t> кадеты расчистили памятник Герою, построенный пожарными города, раздали прохожим листовки о подвиге Героя, провели митинг с воспитанниками прогимназии «</a:t>
            </a:r>
            <a:r>
              <a:rPr lang="ru-RU" sz="1800" dirty="0" err="1" smtClean="0">
                <a:solidFill>
                  <a:schemeClr val="tx1"/>
                </a:solidFill>
              </a:rPr>
              <a:t>Журавушка</a:t>
            </a:r>
            <a:r>
              <a:rPr lang="ru-RU" sz="1800" dirty="0" smtClean="0">
                <a:solidFill>
                  <a:schemeClr val="tx1"/>
                </a:solidFill>
              </a:rPr>
              <a:t>». В память о </a:t>
            </a:r>
            <a:r>
              <a:rPr lang="ru-RU" sz="1800" dirty="0" err="1" smtClean="0">
                <a:solidFill>
                  <a:schemeClr val="tx1"/>
                </a:solidFill>
              </a:rPr>
              <a:t>Газинуре</a:t>
            </a:r>
            <a:r>
              <a:rPr lang="ru-RU" sz="1800" dirty="0" smtClean="0">
                <a:solidFill>
                  <a:schemeClr val="tx1"/>
                </a:solidFill>
              </a:rPr>
              <a:t>, дети получили в подарок Георгиевские ленты.</a:t>
            </a:r>
          </a:p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C:\Users\user\Desktop\фото 2020-21\газинур 13 14 января\IMG_20210115_132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554109"/>
            <a:ext cx="3960688" cy="2970516"/>
          </a:xfrm>
          <a:prstGeom prst="rect">
            <a:avLst/>
          </a:prstGeom>
          <a:noFill/>
        </p:spPr>
      </p:pic>
      <p:pic>
        <p:nvPicPr>
          <p:cNvPr id="2051" name="Picture 3" descr="C:\Users\user\Desktop\фото 2020-21\газинур 13 14 января\IMG_20210115_140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33375"/>
            <a:ext cx="3961136" cy="2970852"/>
          </a:xfrm>
          <a:prstGeom prst="rect">
            <a:avLst/>
          </a:prstGeom>
          <a:noFill/>
        </p:spPr>
      </p:pic>
      <p:pic>
        <p:nvPicPr>
          <p:cNvPr id="2052" name="Picture 4" descr="C:\Users\user\Desktop\фото 2020-21\газинур 13 14 января\IMG_20210115_141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7696" y="3573016"/>
            <a:ext cx="3935479" cy="29516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1151409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Декада культуры общения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268760"/>
            <a:ext cx="4176712" cy="216024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В кадетских классах проходят беседы, викторины, просмотр видеороликов о культуре общения и «чистоте языка», пятиклассники провели агитбригаду «Будем вежливы друг к другу». Кадеты 5 класса провели агитбригаду "Будем вежливы друг к другу!". Ребята вспомнили и сказали друг другу вежливые слова и пословицы, посмотрели видеоролик о влиянии слова на воду, уточнив, что организм человека на 80% состоит из воды, и сделали вывод, что нужно чаще говорить добрые слова и отказаться от сквернословия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В 6 классе состоялась беседа о культуре поведения с просмотром видеофильма «Мат—не наш формат!»</a:t>
            </a:r>
          </a:p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3074" name="Picture 2" descr="C:\Users\user\Desktop\Культура общения\IMG_20210120_131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3375"/>
            <a:ext cx="3817119" cy="2862840"/>
          </a:xfrm>
          <a:prstGeom prst="rect">
            <a:avLst/>
          </a:prstGeom>
          <a:noFill/>
        </p:spPr>
      </p:pic>
      <p:pic>
        <p:nvPicPr>
          <p:cNvPr id="3075" name="Picture 3" descr="C:\Users\user\Desktop\Культура общения\IMG_20210121_140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3707" y="3645024"/>
            <a:ext cx="3839468" cy="2879601"/>
          </a:xfrm>
          <a:prstGeom prst="rect">
            <a:avLst/>
          </a:prstGeom>
          <a:noFill/>
        </p:spPr>
      </p:pic>
      <p:pic>
        <p:nvPicPr>
          <p:cNvPr id="3076" name="Picture 4" descr="C:\Users\user\Desktop\Культура общения\IMG_3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645024"/>
            <a:ext cx="4319402" cy="287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1079401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Итоги декады культуры общения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4176712" cy="175260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</a:rPr>
              <a:t>На общем построении состоялось награждение кадет по номинациям: САМЫЙ ВОСПИТАННЫЙ КАДЕТ, ЛУЧШИЙ ДНЕВНИК, РАПОРТ БЕЗ ЗАМЕЧАНИЙ. Кроме почётных грамот, победители получили сладкие призы.</a:t>
            </a:r>
          </a:p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4098" name="Picture 2" descr="C:\Users\user\Desktop\Культура общения\IMG_20210128_1504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3375"/>
            <a:ext cx="3961135" cy="2970851"/>
          </a:xfrm>
          <a:prstGeom prst="rect">
            <a:avLst/>
          </a:prstGeom>
          <a:noFill/>
        </p:spPr>
      </p:pic>
      <p:pic>
        <p:nvPicPr>
          <p:cNvPr id="4099" name="Picture 3" descr="C:\Users\user\Desktop\Культура общения\IMG_20210128_150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39" y="3553774"/>
            <a:ext cx="3961135" cy="2970851"/>
          </a:xfrm>
          <a:prstGeom prst="rect">
            <a:avLst/>
          </a:prstGeom>
          <a:noFill/>
        </p:spPr>
      </p:pic>
      <p:pic>
        <p:nvPicPr>
          <p:cNvPr id="4100" name="Picture 4" descr="C:\Users\user\Desktop\Культура общения\IMG_20210128_151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573016"/>
            <a:ext cx="3935479" cy="29516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320728" cy="1007393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err="1" smtClean="0"/>
              <a:t>Квест</a:t>
            </a:r>
            <a:r>
              <a:rPr lang="ru-RU" sz="3200" b="1" dirty="0" smtClean="0"/>
              <a:t> «Блокада»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908720"/>
            <a:ext cx="4176712" cy="252028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Волонтёры Победы 8 класса с командами кадет 5-6 класса провели интеллектуально-исторический </a:t>
            </a:r>
            <a:r>
              <a:rPr lang="ru-RU" sz="1800" dirty="0" err="1" smtClean="0">
                <a:solidFill>
                  <a:schemeClr val="tx1"/>
                </a:solidFill>
              </a:rPr>
              <a:t>квест</a:t>
            </a:r>
            <a:r>
              <a:rPr lang="ru-RU" sz="1800" dirty="0" smtClean="0">
                <a:solidFill>
                  <a:schemeClr val="tx1"/>
                </a:solidFill>
              </a:rPr>
              <a:t> «Блокада».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Нужно  было пройти 8 этапов: Сила воли, Ум, Память, Смекалка, Взаимовыручка, Терпение, потому что именно эти качества помогли жителям блокадного Ленинграда пережить эти страшные, невероятно тяжелые дни, недели и годы. Есть этап  Минное поле, а в конце </a:t>
            </a:r>
            <a:r>
              <a:rPr lang="ru-RU" sz="1800" dirty="0" err="1" smtClean="0">
                <a:solidFill>
                  <a:schemeClr val="tx1"/>
                </a:solidFill>
              </a:rPr>
              <a:t>квеста</a:t>
            </a:r>
            <a:r>
              <a:rPr lang="ru-RU" sz="1800" dirty="0" smtClean="0">
                <a:solidFill>
                  <a:schemeClr val="tx1"/>
                </a:solidFill>
              </a:rPr>
              <a:t> нужно было расшифровать кодовые слова и составить из них фразу.  Все команды блестяще справились с заданиями! Это говорит о том, что кадеты знают военную историю страны и чтят память предков!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5122" name="Picture 2" descr="C:\Users\user\Desktop\Блокада фото\IMG_38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836540"/>
            <a:ext cx="3960688" cy="2640459"/>
          </a:xfrm>
          <a:prstGeom prst="rect">
            <a:avLst/>
          </a:prstGeom>
          <a:noFill/>
        </p:spPr>
      </p:pic>
      <p:pic>
        <p:nvPicPr>
          <p:cNvPr id="5123" name="Picture 3" descr="C:\Users\user\Desktop\Блокада фото\IMG_3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720" y="333375"/>
            <a:ext cx="4104455" cy="2736303"/>
          </a:xfrm>
          <a:prstGeom prst="rect">
            <a:avLst/>
          </a:prstGeom>
          <a:noFill/>
        </p:spPr>
      </p:pic>
      <p:pic>
        <p:nvPicPr>
          <p:cNvPr id="5124" name="Picture 4" descr="C:\Users\user\Desktop\Блокада фото\IMG_3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88237"/>
            <a:ext cx="4033143" cy="2688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935385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Блокадный Ленинград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908720"/>
            <a:ext cx="4176712" cy="280831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Кадеты посмотрели тематическую презентацию, подготовили и озвучили сообщения и стихи о Блокадном городе, ответили на вопросы викторины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Просмотрели и обсудили ряд видеороликов Всероссийского молодёжного кинофестиваля «Перерыв на кино», предложенных Татарстанским региональным отделением Всероссийского общественного движения «Волонтеры Победы» совместно с Фондом «Мост поколений».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Этот показ—прекрасная возможность для молодёжи вспомнить о тех, благодаря кому эти трагические события они сегодня наблюдают только на экране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6146" name="Picture 2" descr="C:\Users\user\Desktop\Блокада фото\IMG_20210128_140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554109"/>
            <a:ext cx="3960688" cy="2970516"/>
          </a:xfrm>
          <a:prstGeom prst="rect">
            <a:avLst/>
          </a:prstGeom>
          <a:noFill/>
        </p:spPr>
      </p:pic>
      <p:pic>
        <p:nvPicPr>
          <p:cNvPr id="6147" name="Picture 3" descr="C:\Users\user\Desktop\Блокада фото\IMG-20210128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8628" y="3573016"/>
            <a:ext cx="3944547" cy="2951609"/>
          </a:xfrm>
          <a:prstGeom prst="rect">
            <a:avLst/>
          </a:prstGeom>
          <a:noFill/>
        </p:spPr>
      </p:pic>
      <p:pic>
        <p:nvPicPr>
          <p:cNvPr id="6148" name="Picture 4" descr="C:\Users\user\Desktop\Блокада фото\IMG_20210128_140730.jpg"/>
          <p:cNvPicPr>
            <a:picLocks noChangeAspect="1" noChangeArrowheads="1"/>
          </p:cNvPicPr>
          <p:nvPr/>
        </p:nvPicPr>
        <p:blipFill>
          <a:blip r:embed="rId4" cstate="print"/>
          <a:srcRect l="7975" t="13296" r="51647" b="49142"/>
          <a:stretch>
            <a:fillRect/>
          </a:stretch>
        </p:blipFill>
        <p:spPr bwMode="auto">
          <a:xfrm>
            <a:off x="4932040" y="333374"/>
            <a:ext cx="3961135" cy="2763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719361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/>
              <a:t>Блокадный хлеб</a:t>
            </a: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980728"/>
            <a:ext cx="4176712" cy="244827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Активисты оформили в школьной столовой Уголок памяти «Блокадный хлеб», рассказали кадетам о нормах хлеба и трудностях блокадного быта, раздали тематические листовки.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Тематические уроки прошли в старших кадетских классах. Ребята посмотрели презентацию, расшифровали послания и нашли верные ответы на задания. 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Особенно яркий след в душах кадет, оставила дневная норма хлеба в 125 грамм и его состав.</a:t>
            </a:r>
          </a:p>
        </p:txBody>
      </p:sp>
      <p:pic>
        <p:nvPicPr>
          <p:cNvPr id="7170" name="Picture 2" descr="C:\Users\user\Desktop\Блокада фото\IMG_38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81000"/>
            <a:ext cx="4105151" cy="2736767"/>
          </a:xfrm>
          <a:prstGeom prst="rect">
            <a:avLst/>
          </a:prstGeom>
          <a:noFill/>
        </p:spPr>
      </p:pic>
      <p:pic>
        <p:nvPicPr>
          <p:cNvPr id="7171" name="Picture 3" descr="C:\Users\user\Desktop\Блокада фото\IMG_20210128_1217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429000"/>
            <a:ext cx="4176712" cy="3132534"/>
          </a:xfrm>
          <a:prstGeom prst="rect">
            <a:avLst/>
          </a:prstGeom>
          <a:noFill/>
        </p:spPr>
      </p:pic>
      <p:pic>
        <p:nvPicPr>
          <p:cNvPr id="7172" name="Picture 4" descr="C:\Users\user\Desktop\Блокада фото\IMG_20210128_1218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5676" y="3429000"/>
            <a:ext cx="4127500" cy="3095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863377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День российской науки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908720"/>
            <a:ext cx="4176712" cy="2520280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В школе прошла девятая научно-практическая конференция «Шаг в науку». В жюри были приглашены методисты МБОУ ДО «Дворец школьников»  </a:t>
            </a:r>
            <a:r>
              <a:rPr lang="ru-RU" sz="1800" dirty="0" err="1" smtClean="0">
                <a:solidFill>
                  <a:schemeClr val="tx1"/>
                </a:solidFill>
              </a:rPr>
              <a:t>Арзамасова</a:t>
            </a:r>
            <a:r>
              <a:rPr lang="ru-RU" sz="1800" dirty="0" smtClean="0">
                <a:solidFill>
                  <a:schemeClr val="tx1"/>
                </a:solidFill>
              </a:rPr>
              <a:t> А.В. и Васильева И.А.. Было представлено 7 грамотных работ. 1-м местом заслуженно отмечена работа 8 класса «Они воспевали Отечество». 2-е место у 7 класса за социальный проект «Чтобы знали! Чтобы помнили!». Остальные кадеты получили грамоты победителей 3-й степени.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8194" name="Picture 2" descr="C:\Users\user\Desktop\НПК школа\IMG_20210129_150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429000"/>
            <a:ext cx="4176712" cy="3132534"/>
          </a:xfrm>
          <a:prstGeom prst="rect">
            <a:avLst/>
          </a:prstGeom>
          <a:noFill/>
        </p:spPr>
      </p:pic>
      <p:pic>
        <p:nvPicPr>
          <p:cNvPr id="8195" name="Picture 3" descr="C:\Users\user\Desktop\НПК школа\IMG_20210129_142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39" y="333375"/>
            <a:ext cx="3961135" cy="2970851"/>
          </a:xfrm>
          <a:prstGeom prst="rect">
            <a:avLst/>
          </a:prstGeom>
          <a:noFill/>
        </p:spPr>
      </p:pic>
      <p:pic>
        <p:nvPicPr>
          <p:cNvPr id="8196" name="Picture 4" descr="C:\Users\user\Desktop\НПК школа\IMG_20210129_143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7239" y="3527673"/>
            <a:ext cx="399593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1060</Words>
  <Application>Microsoft Office PowerPoint</Application>
  <PresentationFormat>Экран (4:3)</PresentationFormat>
  <Paragraphs>109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Есть такая профессия—Родину защищать</vt:lpstr>
      <vt:lpstr>13 января  День рождения Героя Советского Союза Газинура Гафиатуллина </vt:lpstr>
      <vt:lpstr>14 января День памяти Героя Советского Союза Газинура Гафиатуллина  </vt:lpstr>
      <vt:lpstr>Декада культуры общения  </vt:lpstr>
      <vt:lpstr>Итоги декады культуры общения </vt:lpstr>
      <vt:lpstr>Квест «Блокада» </vt:lpstr>
      <vt:lpstr>Блокадный Ленинград </vt:lpstr>
      <vt:lpstr>Блокадный хлеб</vt:lpstr>
      <vt:lpstr>День российской науки </vt:lpstr>
      <vt:lpstr>Сталинградская битва </vt:lpstr>
      <vt:lpstr>ЮИД в действии</vt:lpstr>
      <vt:lpstr>Уроки мужества  с воинами-интернационалистами </vt:lpstr>
      <vt:lpstr>Уроки мужества  с воинами-интернационалистами </vt:lpstr>
      <vt:lpstr> </vt:lpstr>
      <vt:lpstr> Неделя родного языка </vt:lpstr>
      <vt:lpstr>День рожденья поэта-героя Мусы Джалиля</vt:lpstr>
      <vt:lpstr>Егет солтаны</vt:lpstr>
      <vt:lpstr> День защитника Отечества</vt:lpstr>
      <vt:lpstr> Месячник по военно-патриотической работе</vt:lpstr>
      <vt:lpstr> Спортивные соревнования</vt:lpstr>
      <vt:lpstr> Итоги месяца оборонно-массовой и спортивной работы</vt:lpstr>
      <vt:lpstr> Всероссийская акция #ГодМыВместе</vt:lpstr>
      <vt:lpstr>Чтобы знали! Чтобы помнили!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Есть такая профессия—Родину защищать</dc:title>
  <dc:creator>user</dc:creator>
  <cp:lastModifiedBy>user</cp:lastModifiedBy>
  <cp:revision>1</cp:revision>
  <dcterms:created xsi:type="dcterms:W3CDTF">2021-04-02T07:53:51Z</dcterms:created>
  <dcterms:modified xsi:type="dcterms:W3CDTF">2021-04-02T07:54:55Z</dcterms:modified>
</cp:coreProperties>
</file>